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9"/>
  </p:handoutMasterIdLst>
  <p:sldIdLst>
    <p:sldId id="256" r:id="rId2"/>
    <p:sldId id="287" r:id="rId3"/>
    <p:sldId id="288" r:id="rId4"/>
    <p:sldId id="297" r:id="rId5"/>
    <p:sldId id="285" r:id="rId6"/>
    <p:sldId id="258" r:id="rId7"/>
    <p:sldId id="262" r:id="rId8"/>
    <p:sldId id="259" r:id="rId9"/>
    <p:sldId id="260" r:id="rId10"/>
    <p:sldId id="261" r:id="rId11"/>
    <p:sldId id="263" r:id="rId12"/>
    <p:sldId id="264" r:id="rId13"/>
    <p:sldId id="265" r:id="rId14"/>
    <p:sldId id="267" r:id="rId15"/>
    <p:sldId id="298" r:id="rId16"/>
    <p:sldId id="279" r:id="rId17"/>
    <p:sldId id="268" r:id="rId18"/>
    <p:sldId id="269" r:id="rId19"/>
    <p:sldId id="270" r:id="rId20"/>
    <p:sldId id="271" r:id="rId21"/>
    <p:sldId id="272" r:id="rId22"/>
    <p:sldId id="284" r:id="rId23"/>
    <p:sldId id="274" r:id="rId24"/>
    <p:sldId id="290" r:id="rId25"/>
    <p:sldId id="293" r:id="rId26"/>
    <p:sldId id="278" r:id="rId27"/>
    <p:sldId id="276" r:id="rId28"/>
    <p:sldId id="275" r:id="rId29"/>
    <p:sldId id="291" r:id="rId30"/>
    <p:sldId id="294" r:id="rId31"/>
    <p:sldId id="283" r:id="rId32"/>
    <p:sldId id="296" r:id="rId33"/>
    <p:sldId id="299" r:id="rId34"/>
    <p:sldId id="300" r:id="rId35"/>
    <p:sldId id="281" r:id="rId36"/>
    <p:sldId id="289" r:id="rId37"/>
    <p:sldId id="295" r:id="rId38"/>
  </p:sldIdLst>
  <p:sldSz cx="9144000" cy="6858000" type="screen4x3"/>
  <p:notesSz cx="7086600" cy="85582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19" autoAdjust="0"/>
  </p:normalViewPr>
  <p:slideViewPr>
    <p:cSldViewPr>
      <p:cViewPr varScale="1">
        <p:scale>
          <a:sx n="93" d="100"/>
          <a:sy n="93" d="100"/>
        </p:scale>
        <p:origin x="1162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7A0403-9C1F-4EB9-BB5C-46795403DB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860" cy="4293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19AB63-CA32-432C-BB22-DFD4A2478E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14100" y="0"/>
            <a:ext cx="3070860" cy="4293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BE357-1FB9-4EFE-A627-F13CD74409AB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3894FB-50FB-4E1D-920D-F1191550CB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128817"/>
            <a:ext cx="3070860" cy="4293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82CAC3-2540-464E-B628-2BC4ED07463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14100" y="8128817"/>
            <a:ext cx="3070860" cy="4293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16BAA-E0DE-4A90-AB1C-AD3258308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368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AD2AC-A219-43B2-9170-8D726D996AD7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B076B-321F-450E-8CE8-FAAEE866D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046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AD2AC-A219-43B2-9170-8D726D996AD7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B076B-321F-450E-8CE8-FAAEE866D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883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AD2AC-A219-43B2-9170-8D726D996AD7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B076B-321F-450E-8CE8-FAAEE866D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627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AD2AC-A219-43B2-9170-8D726D996AD7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B076B-321F-450E-8CE8-FAAEE866D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141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AD2AC-A219-43B2-9170-8D726D996AD7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B076B-321F-450E-8CE8-FAAEE866D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65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AD2AC-A219-43B2-9170-8D726D996AD7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B076B-321F-450E-8CE8-FAAEE866D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76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AD2AC-A219-43B2-9170-8D726D996AD7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B076B-321F-450E-8CE8-FAAEE866D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738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AD2AC-A219-43B2-9170-8D726D996AD7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B076B-321F-450E-8CE8-FAAEE866D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335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AD2AC-A219-43B2-9170-8D726D996AD7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B076B-321F-450E-8CE8-FAAEE866D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81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AD2AC-A219-43B2-9170-8D726D996AD7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B076B-321F-450E-8CE8-FAAEE866D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336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AD2AC-A219-43B2-9170-8D726D996AD7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B076B-321F-450E-8CE8-FAAEE866D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006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AD2AC-A219-43B2-9170-8D726D996AD7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B076B-321F-450E-8CE8-FAAEE866D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638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Basal </a:t>
            </a:r>
            <a:r>
              <a:rPr lang="en-US" dirty="0" err="1"/>
              <a:t>Eudicots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Judd et al pp. 323-334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95800" y="5257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4387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Pollen Apertures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37414"/>
            <a:ext cx="6592972" cy="4954148"/>
          </a:xfrm>
        </p:spPr>
      </p:pic>
      <p:sp>
        <p:nvSpPr>
          <p:cNvPr id="5" name="TextBox 4"/>
          <p:cNvSpPr txBox="1"/>
          <p:nvPr/>
        </p:nvSpPr>
        <p:spPr>
          <a:xfrm>
            <a:off x="2133600" y="1676400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A&amp;C are monocots, all the rest are </a:t>
            </a:r>
            <a:r>
              <a:rPr lang="en-US" dirty="0" err="1"/>
              <a:t>eudicots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640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/>
              <a:t>Eudicots</a:t>
            </a:r>
            <a:r>
              <a:rPr lang="en-US" sz="3200" dirty="0"/>
              <a:t>:  Other Recognition Characters (but probably </a:t>
            </a:r>
            <a:r>
              <a:rPr lang="en-US" sz="3200" dirty="0" err="1"/>
              <a:t>plesiomorphic</a:t>
            </a:r>
            <a:r>
              <a:rPr lang="en-US" sz="3200" dirty="0"/>
              <a:t>– mostly helpful in telling monocot from </a:t>
            </a:r>
            <a:r>
              <a:rPr lang="en-US" sz="3200" dirty="0" err="1"/>
              <a:t>eudicot</a:t>
            </a:r>
            <a:r>
              <a:rPr lang="en-US" sz="3200" dirty="0"/>
              <a:t>)</a:t>
            </a:r>
          </a:p>
        </p:txBody>
      </p:sp>
      <p:pic>
        <p:nvPicPr>
          <p:cNvPr id="4" name="Picture 5" descr="dicotseedlingnew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00200"/>
            <a:ext cx="3048000" cy="489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24600" y="30480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cotyledons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77000" y="4191000"/>
            <a:ext cx="1905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r>
              <a:rPr lang="en-US" dirty="0"/>
              <a:t>Taproot– developed from radicle (not adventitious)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3232666"/>
            <a:ext cx="1752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These characters and those in the following slides may also occur occasionally in </a:t>
            </a:r>
            <a:r>
              <a:rPr lang="en-US" dirty="0" err="1"/>
              <a:t>Magnoliids</a:t>
            </a:r>
            <a:r>
              <a:rPr lang="en-US" dirty="0"/>
              <a:t>, </a:t>
            </a:r>
            <a:r>
              <a:rPr lang="en-US" dirty="0" err="1"/>
              <a:t>Pinaceae</a:t>
            </a:r>
            <a:r>
              <a:rPr lang="en-US" dirty="0"/>
              <a:t>, etc.</a:t>
            </a:r>
          </a:p>
        </p:txBody>
      </p:sp>
    </p:spTree>
    <p:extLst>
      <p:ext uri="{BB962C8B-B14F-4D97-AF65-F5344CB8AC3E}">
        <p14:creationId xmlns:p14="http://schemas.microsoft.com/office/powerpoint/2010/main" val="2453599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/>
              <a:t>Eudicots</a:t>
            </a:r>
            <a:r>
              <a:rPr lang="en-US" sz="3200" dirty="0"/>
              <a:t>:  Other Recognition Characters (but probably </a:t>
            </a:r>
            <a:r>
              <a:rPr lang="en-US" sz="3200" dirty="0" err="1"/>
              <a:t>plesiomorphic</a:t>
            </a:r>
            <a:r>
              <a:rPr lang="en-US" sz="3200" dirty="0"/>
              <a:t>– mostly helpful in telling monocot from </a:t>
            </a:r>
            <a:r>
              <a:rPr lang="en-US" sz="3200" dirty="0" err="1"/>
              <a:t>eudicot</a:t>
            </a:r>
            <a:r>
              <a:rPr lang="en-US" sz="3200" dirty="0"/>
              <a:t>)</a:t>
            </a:r>
          </a:p>
        </p:txBody>
      </p:sp>
      <p:pic>
        <p:nvPicPr>
          <p:cNvPr id="4" name="Picture 7" descr="leaf_ve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4"/>
          <a:stretch>
            <a:fillRect/>
          </a:stretch>
        </p:blipFill>
        <p:spPr bwMode="auto">
          <a:xfrm>
            <a:off x="2046571" y="1600200"/>
            <a:ext cx="505085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10400" y="38100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Reticulate venation</a:t>
            </a:r>
          </a:p>
        </p:txBody>
      </p:sp>
    </p:spTree>
    <p:extLst>
      <p:ext uri="{BB962C8B-B14F-4D97-AF65-F5344CB8AC3E}">
        <p14:creationId xmlns:p14="http://schemas.microsoft.com/office/powerpoint/2010/main" val="2060374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err="1"/>
              <a:t>Eudicots</a:t>
            </a:r>
            <a:r>
              <a:rPr lang="en-US" sz="3600" dirty="0"/>
              <a:t>:  Other Recognition Characters (but probably </a:t>
            </a:r>
            <a:r>
              <a:rPr lang="en-US" sz="3600" dirty="0" err="1"/>
              <a:t>plesiomorphic</a:t>
            </a:r>
            <a:r>
              <a:rPr lang="en-US" sz="3600" dirty="0"/>
              <a:t>– mostly helpful in telling monocot from </a:t>
            </a:r>
            <a:r>
              <a:rPr lang="en-US" sz="3600" dirty="0" err="1"/>
              <a:t>eudicot</a:t>
            </a:r>
            <a:r>
              <a:rPr lang="en-US" sz="3600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Flower parts in 4s or 5s rather than 3’s.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473411"/>
            <a:ext cx="4488121" cy="3618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8096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EusteleComboL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540" y="1828800"/>
            <a:ext cx="34861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6" descr="850020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157" y="1988993"/>
            <a:ext cx="3760787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8305800" y="58674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latin typeface="Times New Roman" pitchFamily="18" charset="0"/>
              </a:rPr>
              <a:t>11</a:t>
            </a:r>
          </a:p>
        </p:txBody>
      </p:sp>
      <p:sp>
        <p:nvSpPr>
          <p:cNvPr id="8197" name="Text Box 8"/>
          <p:cNvSpPr txBox="1">
            <a:spLocks noChangeArrowheads="1"/>
          </p:cNvSpPr>
          <p:nvPr/>
        </p:nvSpPr>
        <p:spPr bwMode="auto">
          <a:xfrm>
            <a:off x="6096000" y="5867400"/>
            <a:ext cx="1757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latin typeface="Times New Roman" pitchFamily="18" charset="0"/>
              </a:rPr>
              <a:t>(sometimes)</a:t>
            </a:r>
          </a:p>
        </p:txBody>
      </p:sp>
      <p:sp>
        <p:nvSpPr>
          <p:cNvPr id="8198" name="Rectangle 9"/>
          <p:cNvSpPr>
            <a:spLocks noChangeArrowheads="1"/>
          </p:cNvSpPr>
          <p:nvPr/>
        </p:nvSpPr>
        <p:spPr bwMode="auto">
          <a:xfrm>
            <a:off x="1143000" y="228600"/>
            <a:ext cx="717222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err="1"/>
              <a:t>Eudicots</a:t>
            </a:r>
            <a:r>
              <a:rPr lang="en-US" sz="2800" dirty="0"/>
              <a:t>:  Other Recognition Characters</a:t>
            </a:r>
          </a:p>
          <a:p>
            <a:r>
              <a:rPr lang="en-US" sz="2800" dirty="0"/>
              <a:t> (but probably </a:t>
            </a:r>
            <a:r>
              <a:rPr lang="en-US" sz="2800" dirty="0" err="1"/>
              <a:t>plesiomorphic</a:t>
            </a:r>
            <a:r>
              <a:rPr lang="en-US" sz="2800" dirty="0"/>
              <a:t>– mostly helpful in </a:t>
            </a:r>
          </a:p>
          <a:p>
            <a:r>
              <a:rPr lang="en-US" sz="2800" dirty="0"/>
              <a:t>telling monocot from </a:t>
            </a:r>
            <a:r>
              <a:rPr lang="en-US" sz="2800" dirty="0" err="1"/>
              <a:t>eudicot</a:t>
            </a:r>
            <a:r>
              <a:rPr lang="en-US" sz="2800" dirty="0"/>
              <a:t>)</a:t>
            </a:r>
            <a:endParaRPr lang="en-US" sz="28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085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1000"/>
            <a:ext cx="5303921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91000" y="4267200"/>
            <a:ext cx="2819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191000" y="4229100"/>
            <a:ext cx="2819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800600" y="4114800"/>
            <a:ext cx="3048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endCxn id="3" idx="1"/>
          </p:cNvCxnSpPr>
          <p:nvPr/>
        </p:nvCxnSpPr>
        <p:spPr>
          <a:xfrm flipV="1">
            <a:off x="4191000" y="4686300"/>
            <a:ext cx="0" cy="266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194464" y="4669331"/>
            <a:ext cx="38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574278" y="4525925"/>
            <a:ext cx="1295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Santalales</a:t>
            </a:r>
            <a:endParaRPr lang="en-US" sz="8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4194464" y="4953000"/>
            <a:ext cx="5299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724400" y="4819650"/>
            <a:ext cx="0" cy="133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724400" y="4819650"/>
            <a:ext cx="4975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146964" y="4670881"/>
            <a:ext cx="12550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Caryophyllales</a:t>
            </a:r>
            <a:endParaRPr lang="en-US" sz="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65" y="4927372"/>
            <a:ext cx="2516529" cy="1914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4724400" y="4953000"/>
            <a:ext cx="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ight Brace 27"/>
          <p:cNvSpPr/>
          <p:nvPr/>
        </p:nvSpPr>
        <p:spPr>
          <a:xfrm>
            <a:off x="7696200" y="4525925"/>
            <a:ext cx="381000" cy="217967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8229600" y="54864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Superasterids</a:t>
            </a:r>
            <a:endParaRPr lang="en-US" sz="800" dirty="0"/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95067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77" y="838200"/>
            <a:ext cx="8552323" cy="5363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10400" y="4419600"/>
            <a:ext cx="1981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well supported morphologically, but well supported by </a:t>
            </a:r>
            <a:r>
              <a:rPr lang="en-US" dirty="0" err="1"/>
              <a:t>rbcL</a:t>
            </a:r>
            <a:r>
              <a:rPr lang="en-US" dirty="0"/>
              <a:t>, </a:t>
            </a:r>
            <a:r>
              <a:rPr lang="en-US" dirty="0" err="1"/>
              <a:t>atpB</a:t>
            </a:r>
            <a:r>
              <a:rPr lang="en-US" dirty="0"/>
              <a:t>, 18S sequences</a:t>
            </a:r>
          </a:p>
        </p:txBody>
      </p:sp>
      <p:sp>
        <p:nvSpPr>
          <p:cNvPr id="6" name="Oval 5"/>
          <p:cNvSpPr/>
          <p:nvPr/>
        </p:nvSpPr>
        <p:spPr>
          <a:xfrm>
            <a:off x="5410200" y="304800"/>
            <a:ext cx="2819400" cy="3581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010400" y="41910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>
            <a:off x="1600200" y="571500"/>
            <a:ext cx="6096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876800" y="63246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Ranunculales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523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Ranunculales</a:t>
            </a:r>
            <a:r>
              <a:rPr lang="en-US" dirty="0"/>
              <a:t>:  </a:t>
            </a:r>
            <a:r>
              <a:rPr lang="en-US" dirty="0" err="1"/>
              <a:t>Ranunculaceae</a:t>
            </a:r>
            <a:r>
              <a:rPr lang="en-US" dirty="0"/>
              <a:t>:  Ranunculus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438400"/>
            <a:ext cx="3835400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6600" y="2819400"/>
            <a:ext cx="1981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R. </a:t>
            </a:r>
            <a:r>
              <a:rPr lang="en-US" dirty="0" err="1">
                <a:solidFill>
                  <a:srgbClr val="FFFF00"/>
                </a:solidFill>
              </a:rPr>
              <a:t>scleratus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90" y="4019550"/>
            <a:ext cx="320718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43000" y="61722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R. </a:t>
            </a:r>
            <a:r>
              <a:rPr lang="en-US" dirty="0" err="1">
                <a:solidFill>
                  <a:srgbClr val="FFFF00"/>
                </a:solidFill>
              </a:rPr>
              <a:t>cymbalaria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90418"/>
            <a:ext cx="3606800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72200" y="392618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R. </a:t>
            </a:r>
            <a:r>
              <a:rPr lang="en-US" dirty="0" err="1">
                <a:solidFill>
                  <a:srgbClr val="FFFF00"/>
                </a:solidFill>
              </a:rPr>
              <a:t>aquatilis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341257"/>
            <a:ext cx="32766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72438" y="6411101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Ranunculus </a:t>
            </a:r>
            <a:r>
              <a:rPr lang="en-US" dirty="0" err="1"/>
              <a:t>pensylvanicus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557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Ranunculales</a:t>
            </a:r>
            <a:r>
              <a:rPr lang="en-US" dirty="0"/>
              <a:t>:  </a:t>
            </a:r>
            <a:r>
              <a:rPr lang="en-US" dirty="0" err="1"/>
              <a:t>Ranunculaceae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Anemone </a:t>
            </a:r>
            <a:r>
              <a:rPr lang="en-US" dirty="0" err="1"/>
              <a:t>tuberosa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19400"/>
            <a:ext cx="3920739" cy="2612805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Aquilegia </a:t>
            </a:r>
            <a:r>
              <a:rPr lang="en-US" dirty="0" err="1"/>
              <a:t>desertorum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362200"/>
            <a:ext cx="40386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9662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Ranunculales</a:t>
            </a:r>
            <a:r>
              <a:rPr lang="en-US" dirty="0"/>
              <a:t>:  </a:t>
            </a:r>
            <a:r>
              <a:rPr lang="en-US" dirty="0" err="1"/>
              <a:t>Ranunculaceae</a:t>
            </a:r>
            <a:r>
              <a:rPr lang="en-US" dirty="0"/>
              <a:t> </a:t>
            </a:r>
            <a:r>
              <a:rPr lang="en-US" sz="2700" dirty="0"/>
              <a:t>(usually but not always bisexual flowers!)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/>
              <a:t>Thalictrum</a:t>
            </a:r>
            <a:r>
              <a:rPr lang="en-US" dirty="0"/>
              <a:t> </a:t>
            </a:r>
            <a:r>
              <a:rPr lang="en-US" dirty="0" err="1"/>
              <a:t>fendler</a:t>
            </a:r>
            <a:r>
              <a:rPr lang="en-US" dirty="0"/>
              <a:t> (staminate)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/>
              <a:t>Thalictrum</a:t>
            </a:r>
            <a:r>
              <a:rPr lang="en-US" dirty="0"/>
              <a:t> </a:t>
            </a:r>
            <a:r>
              <a:rPr lang="en-US" dirty="0" err="1"/>
              <a:t>fendleri</a:t>
            </a:r>
            <a:r>
              <a:rPr lang="en-US" dirty="0"/>
              <a:t> (</a:t>
            </a:r>
            <a:r>
              <a:rPr lang="en-US" dirty="0" err="1"/>
              <a:t>carpellate</a:t>
            </a:r>
            <a:r>
              <a:rPr lang="en-US" dirty="0"/>
              <a:t>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145347"/>
            <a:ext cx="3088839" cy="4114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62504"/>
            <a:ext cx="2921675" cy="4038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162" y="2590800"/>
            <a:ext cx="2313383" cy="1895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1999"/>
            <a:ext cx="2264508" cy="1698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863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915" y="2776984"/>
            <a:ext cx="4289085" cy="4059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199"/>
            <a:ext cx="4179295" cy="342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eform 9"/>
          <p:cNvSpPr/>
          <p:nvPr/>
        </p:nvSpPr>
        <p:spPr>
          <a:xfrm>
            <a:off x="2319306" y="1136822"/>
            <a:ext cx="3587224" cy="4992129"/>
          </a:xfrm>
          <a:custGeom>
            <a:avLst/>
            <a:gdLst>
              <a:gd name="connsiteX0" fmla="*/ 1993202 w 3587224"/>
              <a:gd name="connsiteY0" fmla="*/ 0 h 4992129"/>
              <a:gd name="connsiteX1" fmla="*/ 2882889 w 3587224"/>
              <a:gd name="connsiteY1" fmla="*/ 580767 h 4992129"/>
              <a:gd name="connsiteX2" fmla="*/ 3764 w 3587224"/>
              <a:gd name="connsiteY2" fmla="*/ 3188043 h 4992129"/>
              <a:gd name="connsiteX3" fmla="*/ 3587224 w 3587224"/>
              <a:gd name="connsiteY3" fmla="*/ 4992129 h 499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7224" h="4992129">
                <a:moveTo>
                  <a:pt x="1993202" y="0"/>
                </a:moveTo>
                <a:cubicBezTo>
                  <a:pt x="2603832" y="24713"/>
                  <a:pt x="3214462" y="49427"/>
                  <a:pt x="2882889" y="580767"/>
                </a:cubicBezTo>
                <a:cubicBezTo>
                  <a:pt x="2551316" y="1112107"/>
                  <a:pt x="-113625" y="2452816"/>
                  <a:pt x="3764" y="3188043"/>
                </a:cubicBezTo>
                <a:cubicBezTo>
                  <a:pt x="121153" y="3923270"/>
                  <a:pt x="1854188" y="4457699"/>
                  <a:pt x="3587224" y="4992129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10" idx="3"/>
          </p:cNvCxnSpPr>
          <p:nvPr/>
        </p:nvCxnSpPr>
        <p:spPr>
          <a:xfrm flipH="1" flipV="1">
            <a:off x="5791200" y="6019800"/>
            <a:ext cx="115330" cy="1091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0" idx="3"/>
          </p:cNvCxnSpPr>
          <p:nvPr/>
        </p:nvCxnSpPr>
        <p:spPr>
          <a:xfrm flipH="1">
            <a:off x="5791200" y="6128951"/>
            <a:ext cx="1153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0" y="41148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Mosses, Liverworts, Hornworts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524000" y="3352800"/>
            <a:ext cx="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-30892" y="4974969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Algae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304800" y="4638020"/>
            <a:ext cx="0" cy="3369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791200" y="3810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Remember the really big picture…</a:t>
            </a:r>
          </a:p>
        </p:txBody>
      </p:sp>
    </p:spTree>
    <p:extLst>
      <p:ext uri="{BB962C8B-B14F-4D97-AF65-F5344CB8AC3E}">
        <p14:creationId xmlns:p14="http://schemas.microsoft.com/office/powerpoint/2010/main" val="32988322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Ranunculales</a:t>
            </a:r>
            <a:r>
              <a:rPr lang="en-US" dirty="0"/>
              <a:t>:  </a:t>
            </a:r>
            <a:r>
              <a:rPr lang="en-US" dirty="0" err="1"/>
              <a:t>Ranunculaceae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Actaea</a:t>
            </a:r>
            <a:r>
              <a:rPr lang="en-US" dirty="0"/>
              <a:t> </a:t>
            </a:r>
            <a:r>
              <a:rPr lang="en-US" dirty="0" err="1"/>
              <a:t>rubra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Actaea</a:t>
            </a:r>
            <a:r>
              <a:rPr lang="en-US" dirty="0"/>
              <a:t> </a:t>
            </a:r>
            <a:r>
              <a:rPr lang="en-US" dirty="0" err="1"/>
              <a:t>rubra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19400"/>
            <a:ext cx="4154077" cy="3047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745" y="2744089"/>
            <a:ext cx="41148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914400" y="4648200"/>
            <a:ext cx="152400" cy="1828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19200" y="64770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Bisexual flowers</a:t>
            </a:r>
          </a:p>
        </p:txBody>
      </p:sp>
    </p:spTree>
    <p:extLst>
      <p:ext uri="{BB962C8B-B14F-4D97-AF65-F5344CB8AC3E}">
        <p14:creationId xmlns:p14="http://schemas.microsoft.com/office/powerpoint/2010/main" val="10589239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Ranunculales</a:t>
            </a:r>
            <a:r>
              <a:rPr lang="en-US" dirty="0"/>
              <a:t>:  </a:t>
            </a:r>
            <a:r>
              <a:rPr lang="en-US" dirty="0" err="1"/>
              <a:t>Ranunculaceae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Aconitum </a:t>
            </a:r>
            <a:r>
              <a:rPr lang="en-US" dirty="0" err="1"/>
              <a:t>columbianum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Aconitum </a:t>
            </a:r>
            <a:r>
              <a:rPr lang="en-US" dirty="0" err="1"/>
              <a:t>columbianum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90800"/>
            <a:ext cx="4235353" cy="324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79346"/>
            <a:ext cx="3977534" cy="356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2929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Ranunculales</a:t>
            </a:r>
            <a:r>
              <a:rPr lang="en-US" dirty="0"/>
              <a:t>:  </a:t>
            </a:r>
            <a:r>
              <a:rPr lang="en-US" dirty="0" err="1"/>
              <a:t>Ranunculaceae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Delphinium </a:t>
            </a:r>
            <a:r>
              <a:rPr lang="en-US" dirty="0" err="1"/>
              <a:t>scopulorum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Clematis </a:t>
            </a:r>
            <a:r>
              <a:rPr lang="en-US" dirty="0" err="1"/>
              <a:t>ligusticifolia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68501"/>
            <a:ext cx="4267200" cy="2843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611558"/>
            <a:ext cx="39624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67944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2504"/>
            <a:ext cx="8534400" cy="641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4132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38" y="14288"/>
            <a:ext cx="5191125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32875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Ranunculales</a:t>
            </a:r>
            <a:r>
              <a:rPr lang="en-US" dirty="0"/>
              <a:t>:  </a:t>
            </a:r>
            <a:r>
              <a:rPr lang="en-US" dirty="0" err="1"/>
              <a:t>Ranunculaeae</a:t>
            </a:r>
            <a:r>
              <a:rPr lang="en-US" dirty="0"/>
              <a:t>:  Ranunculus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Foliage– </a:t>
            </a:r>
          </a:p>
          <a:p>
            <a:r>
              <a:rPr lang="en-US" dirty="0"/>
              <a:t>Calyx– </a:t>
            </a:r>
          </a:p>
          <a:p>
            <a:r>
              <a:rPr lang="en-US" dirty="0"/>
              <a:t>Corolla– </a:t>
            </a:r>
          </a:p>
          <a:p>
            <a:r>
              <a:rPr lang="en-US" dirty="0"/>
              <a:t>Androecium--  </a:t>
            </a:r>
          </a:p>
          <a:p>
            <a:r>
              <a:rPr lang="en-US" dirty="0"/>
              <a:t>Gynoecium– </a:t>
            </a:r>
          </a:p>
          <a:p>
            <a:r>
              <a:rPr lang="en-US" dirty="0"/>
              <a:t>Fruit– 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438400" y="1524000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variable (simple or compound, but usually pinnate or palmate venation)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3600" y="2286000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usually 5 sepals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38400" y="28194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usually 5 petals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52800" y="3429000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stamens numerous with distinct filaments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86100" y="4037648"/>
            <a:ext cx="316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carpels distinct, superior ovary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24100" y="4688086"/>
            <a:ext cx="605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achene (berry or follicle in other genera)</a:t>
            </a:r>
          </a:p>
        </p:txBody>
      </p:sp>
    </p:spTree>
    <p:extLst>
      <p:ext uri="{BB962C8B-B14F-4D97-AF65-F5344CB8AC3E}">
        <p14:creationId xmlns:p14="http://schemas.microsoft.com/office/powerpoint/2010/main" val="280997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Ranunculales</a:t>
            </a:r>
            <a:r>
              <a:rPr lang="en-US" dirty="0"/>
              <a:t>:  </a:t>
            </a:r>
            <a:r>
              <a:rPr lang="en-US" dirty="0" err="1"/>
              <a:t>Papaveraceae</a:t>
            </a:r>
            <a:br>
              <a:rPr lang="en-US" dirty="0"/>
            </a:br>
            <a:r>
              <a:rPr lang="en-US" sz="2200" dirty="0"/>
              <a:t>contain various alkaloids (secondary metabolite made from amino acids)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Papaverine</a:t>
            </a:r>
            <a:r>
              <a:rPr lang="en-US" dirty="0"/>
              <a:t>– smooth muscle dilator given intravenously to relieve </a:t>
            </a:r>
            <a:r>
              <a:rPr lang="en-US"/>
              <a:t>vascular spasm</a:t>
            </a:r>
            <a:endParaRPr lang="en-US" dirty="0"/>
          </a:p>
          <a:p>
            <a:r>
              <a:rPr lang="en-US" dirty="0" err="1"/>
              <a:t>Papaver</a:t>
            </a:r>
            <a:r>
              <a:rPr lang="en-US" dirty="0"/>
              <a:t> </a:t>
            </a:r>
            <a:r>
              <a:rPr lang="en-US" dirty="0" err="1"/>
              <a:t>somniferum</a:t>
            </a:r>
            <a:r>
              <a:rPr lang="en-US" dirty="0"/>
              <a:t> is source of opium and its derivatives morphine, heroin, codeine, etc.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267200"/>
            <a:ext cx="3744561" cy="1962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5791200"/>
            <a:ext cx="210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Papaverine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9" y="3882216"/>
            <a:ext cx="3214255" cy="27321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15200" y="4038600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Morphine (starting with tyrosine)</a:t>
            </a:r>
          </a:p>
        </p:txBody>
      </p:sp>
    </p:spTree>
    <p:extLst>
      <p:ext uri="{BB962C8B-B14F-4D97-AF65-F5344CB8AC3E}">
        <p14:creationId xmlns:p14="http://schemas.microsoft.com/office/powerpoint/2010/main" val="35859469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Ranunculales</a:t>
            </a:r>
            <a:r>
              <a:rPr lang="en-US" dirty="0"/>
              <a:t>:  </a:t>
            </a:r>
            <a:r>
              <a:rPr lang="en-US" dirty="0" err="1"/>
              <a:t>Papaveraceae</a:t>
            </a:r>
            <a:r>
              <a:rPr lang="en-US" dirty="0"/>
              <a:t>:  </a:t>
            </a:r>
            <a:r>
              <a:rPr lang="en-US" dirty="0" err="1"/>
              <a:t>Eschscholzia</a:t>
            </a:r>
            <a:r>
              <a:rPr lang="en-US" dirty="0"/>
              <a:t> </a:t>
            </a:r>
            <a:r>
              <a:rPr lang="en-US" dirty="0" err="1"/>
              <a:t>californica</a:t>
            </a:r>
            <a:r>
              <a:rPr lang="en-US" dirty="0"/>
              <a:t> ssp. </a:t>
            </a:r>
            <a:r>
              <a:rPr lang="en-US" dirty="0" err="1"/>
              <a:t>mexicana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petals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4" y="1416908"/>
            <a:ext cx="4120978" cy="363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398527"/>
            <a:ext cx="5054247" cy="3656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45720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4 petals, numerous stamens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57800" y="16002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Dissected leaves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4687330"/>
            <a:ext cx="2844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9" y="4050957"/>
            <a:ext cx="2010251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58250" y="5257800"/>
            <a:ext cx="1113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Superior ovary, fruit a capsule</a:t>
            </a:r>
          </a:p>
        </p:txBody>
      </p:sp>
      <p:cxnSp>
        <p:nvCxnSpPr>
          <p:cNvPr id="9" name="Straight Arrow Connector 8"/>
          <p:cNvCxnSpPr>
            <a:stCxn id="2053" idx="3"/>
          </p:cNvCxnSpPr>
          <p:nvPr/>
        </p:nvCxnSpPr>
        <p:spPr>
          <a:xfrm flipH="1" flipV="1">
            <a:off x="4267200" y="5257800"/>
            <a:ext cx="791050" cy="1647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867400" y="5181600"/>
            <a:ext cx="685800" cy="5725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9529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Ranunculales</a:t>
            </a:r>
            <a:r>
              <a:rPr lang="en-US" dirty="0"/>
              <a:t>:  </a:t>
            </a:r>
            <a:r>
              <a:rPr lang="en-US" dirty="0" err="1"/>
              <a:t>Papaveraceae</a:t>
            </a:r>
            <a:r>
              <a:rPr lang="en-US" dirty="0"/>
              <a:t>:  </a:t>
            </a:r>
            <a:r>
              <a:rPr lang="en-US" dirty="0" err="1"/>
              <a:t>Argemone</a:t>
            </a:r>
            <a:r>
              <a:rPr lang="en-US" dirty="0"/>
              <a:t> </a:t>
            </a:r>
            <a:r>
              <a:rPr lang="en-US" dirty="0" err="1"/>
              <a:t>pleiacantha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5" y="1562100"/>
            <a:ext cx="44704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00200"/>
            <a:ext cx="4064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43400"/>
            <a:ext cx="3601857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687252"/>
            <a:ext cx="3085877" cy="2056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27195" y="3962400"/>
            <a:ext cx="2163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Dissected leaves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38400" y="4914900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Valvate</a:t>
            </a:r>
            <a:r>
              <a:rPr lang="en-US" dirty="0">
                <a:solidFill>
                  <a:schemeClr val="bg1"/>
                </a:solidFill>
              </a:rPr>
              <a:t> capsule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54223" y="2438400"/>
            <a:ext cx="1327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 petals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67600" y="5238065"/>
            <a:ext cx="99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Seeds +/- </a:t>
            </a:r>
            <a:r>
              <a:rPr lang="en-US" dirty="0" err="1"/>
              <a:t>arillate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9576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100013"/>
            <a:ext cx="4972050" cy="665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6373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5532" y="5257800"/>
            <a:ext cx="647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Remember the big picture….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219200" y="3733800"/>
            <a:ext cx="57912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1981200" y="2438400"/>
            <a:ext cx="0" cy="1295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895600" y="2362200"/>
            <a:ext cx="0" cy="1371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886200" y="2438400"/>
            <a:ext cx="0" cy="1295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913599" y="2362200"/>
            <a:ext cx="1371600" cy="1371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029200" y="2057400"/>
            <a:ext cx="0" cy="167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6200000">
            <a:off x="1066800" y="132766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Amborella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2095500" y="1377434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Nymphaeales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3009901" y="1411893"/>
            <a:ext cx="1828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Austrobaileyales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18741833">
            <a:off x="6695070" y="1536641"/>
            <a:ext cx="1828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Monocots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3914146" y="805934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Magnoliids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096756" y="3400475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Eudicots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005940" y="5888963"/>
            <a:ext cx="5496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Angiosperm Relationships</a:t>
            </a:r>
          </a:p>
        </p:txBody>
      </p:sp>
      <p:sp>
        <p:nvSpPr>
          <p:cNvPr id="23" name="Left Brace 22"/>
          <p:cNvSpPr/>
          <p:nvPr/>
        </p:nvSpPr>
        <p:spPr>
          <a:xfrm rot="16200000">
            <a:off x="2609850" y="3257550"/>
            <a:ext cx="685800" cy="1943100"/>
          </a:xfrm>
          <a:prstGeom prst="leftBrace">
            <a:avLst>
              <a:gd name="adj1" fmla="val 8333"/>
              <a:gd name="adj2" fmla="val 5183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493249" y="4572000"/>
            <a:ext cx="1562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ANA Grade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47" y="228600"/>
            <a:ext cx="1038393" cy="1048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512" y="41770"/>
            <a:ext cx="1071749" cy="881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703" y="71583"/>
            <a:ext cx="954405" cy="821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337" y="142219"/>
            <a:ext cx="1493819" cy="137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700" y="9586"/>
            <a:ext cx="1217600" cy="1827114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278" y="3874716"/>
            <a:ext cx="1655878" cy="1556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54186" y="6488668"/>
            <a:ext cx="216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(simplified)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6096000" y="4572000"/>
            <a:ext cx="9144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334000" y="5442466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are here</a:t>
            </a:r>
          </a:p>
        </p:txBody>
      </p:sp>
    </p:spTree>
    <p:extLst>
      <p:ext uri="{BB962C8B-B14F-4D97-AF65-F5344CB8AC3E}">
        <p14:creationId xmlns:p14="http://schemas.microsoft.com/office/powerpoint/2010/main" val="178502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Ranunculales</a:t>
            </a:r>
            <a:r>
              <a:rPr lang="en-US" dirty="0"/>
              <a:t>:  </a:t>
            </a:r>
            <a:r>
              <a:rPr lang="en-US" dirty="0" err="1"/>
              <a:t>Papaveraceae</a:t>
            </a:r>
            <a:r>
              <a:rPr lang="en-US" dirty="0"/>
              <a:t>: </a:t>
            </a:r>
            <a:r>
              <a:rPr lang="en-US" dirty="0" err="1"/>
              <a:t>Argemone</a:t>
            </a:r>
            <a:r>
              <a:rPr lang="en-US" dirty="0"/>
              <a:t> </a:t>
            </a:r>
            <a:r>
              <a:rPr lang="en-US" dirty="0" err="1"/>
              <a:t>pleiacantha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Foliage–</a:t>
            </a:r>
          </a:p>
          <a:p>
            <a:r>
              <a:rPr lang="en-US" dirty="0"/>
              <a:t>Calyx– </a:t>
            </a:r>
          </a:p>
          <a:p>
            <a:r>
              <a:rPr lang="en-US" dirty="0"/>
              <a:t>Corolla–</a:t>
            </a:r>
          </a:p>
          <a:p>
            <a:r>
              <a:rPr lang="en-US" dirty="0"/>
              <a:t>Androecium–</a:t>
            </a:r>
          </a:p>
          <a:p>
            <a:r>
              <a:rPr lang="en-US" dirty="0"/>
              <a:t>Gynoecium–</a:t>
            </a:r>
          </a:p>
          <a:p>
            <a:r>
              <a:rPr lang="en-US" dirty="0"/>
              <a:t>Fruit–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4600" y="16764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lobed/dissected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0" y="2253734"/>
            <a:ext cx="4362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quickly deciduous sepals (</a:t>
            </a:r>
            <a:r>
              <a:rPr lang="en-US" dirty="0" err="1"/>
              <a:t>caducous</a:t>
            </a:r>
            <a:r>
              <a:rPr lang="en-US" dirty="0"/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4600" y="2867264"/>
            <a:ext cx="413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 petals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00400" y="3421262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many stamens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76600" y="4017526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superior ovary,  4-6 connate carpels (</a:t>
            </a:r>
            <a:r>
              <a:rPr lang="en-US" dirty="0" err="1"/>
              <a:t>syncarpous</a:t>
            </a:r>
            <a:r>
              <a:rPr lang="en-US" dirty="0"/>
              <a:t> gynoecium)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33600" y="470535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Septicidal</a:t>
            </a:r>
            <a:r>
              <a:rPr lang="en-US" dirty="0"/>
              <a:t> (</a:t>
            </a:r>
            <a:r>
              <a:rPr lang="en-US" dirty="0" err="1"/>
              <a:t>valvate</a:t>
            </a:r>
            <a:r>
              <a:rPr lang="en-US" dirty="0"/>
              <a:t>) capsule</a:t>
            </a:r>
          </a:p>
        </p:txBody>
      </p:sp>
    </p:spTree>
    <p:extLst>
      <p:ext uri="{BB962C8B-B14F-4D97-AF65-F5344CB8AC3E}">
        <p14:creationId xmlns:p14="http://schemas.microsoft.com/office/powerpoint/2010/main" val="96444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Ranunculales</a:t>
            </a:r>
            <a:r>
              <a:rPr lang="en-US" dirty="0"/>
              <a:t>:  </a:t>
            </a:r>
            <a:r>
              <a:rPr lang="en-US" dirty="0" err="1"/>
              <a:t>Berberidaceae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Berberis</a:t>
            </a:r>
            <a:r>
              <a:rPr lang="en-US" dirty="0"/>
              <a:t> </a:t>
            </a:r>
            <a:r>
              <a:rPr lang="en-US" dirty="0" err="1"/>
              <a:t>haematocarpa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Berberis</a:t>
            </a:r>
            <a:r>
              <a:rPr lang="en-US" dirty="0"/>
              <a:t> </a:t>
            </a:r>
            <a:r>
              <a:rPr lang="en-US" dirty="0" err="1"/>
              <a:t>repens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09800"/>
            <a:ext cx="3972789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99503"/>
            <a:ext cx="3326960" cy="2583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419600"/>
            <a:ext cx="3367181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153400" y="243840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Fruit a berry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90800" y="61722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Anthers opening by two flaps</a:t>
            </a:r>
          </a:p>
        </p:txBody>
      </p:sp>
    </p:spTree>
    <p:extLst>
      <p:ext uri="{BB962C8B-B14F-4D97-AF65-F5344CB8AC3E}">
        <p14:creationId xmlns:p14="http://schemas.microsoft.com/office/powerpoint/2010/main" val="12489154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Ranunculales</a:t>
            </a:r>
            <a:r>
              <a:rPr lang="en-US" dirty="0"/>
              <a:t>:  </a:t>
            </a:r>
            <a:r>
              <a:rPr lang="en-US" dirty="0" err="1"/>
              <a:t>Berberidaceae</a:t>
            </a:r>
            <a:r>
              <a:rPr lang="en-US" dirty="0"/>
              <a:t>:  </a:t>
            </a:r>
            <a:r>
              <a:rPr lang="en-US" dirty="0" err="1"/>
              <a:t>Berberis</a:t>
            </a:r>
            <a:r>
              <a:rPr lang="en-US" dirty="0"/>
              <a:t> </a:t>
            </a:r>
            <a:r>
              <a:rPr lang="en-US" dirty="0" err="1"/>
              <a:t>repens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Foliage– </a:t>
            </a:r>
          </a:p>
          <a:p>
            <a:r>
              <a:rPr lang="en-US" dirty="0"/>
              <a:t>Calyx—</a:t>
            </a:r>
          </a:p>
          <a:p>
            <a:r>
              <a:rPr lang="en-US" dirty="0"/>
              <a:t>Corolla—</a:t>
            </a:r>
          </a:p>
          <a:p>
            <a:r>
              <a:rPr lang="en-US" dirty="0"/>
              <a:t>Androecium—</a:t>
            </a:r>
          </a:p>
          <a:p>
            <a:r>
              <a:rPr lang="en-US" dirty="0"/>
              <a:t>Gynoecium—</a:t>
            </a:r>
          </a:p>
          <a:p>
            <a:r>
              <a:rPr lang="en-US" dirty="0"/>
              <a:t>Fruit—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38400" y="1758196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Leaves </a:t>
            </a:r>
            <a:r>
              <a:rPr lang="en-US" dirty="0" err="1"/>
              <a:t>spinose</a:t>
            </a:r>
            <a:r>
              <a:rPr lang="en-US" dirty="0"/>
              <a:t>-serrate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38400" y="2286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 distinct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67000" y="2773859"/>
            <a:ext cx="5753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 outer petals and 6 inner petals that are probably really petal-like </a:t>
            </a:r>
            <a:r>
              <a:rPr lang="en-US" dirty="0" err="1"/>
              <a:t>staminodes</a:t>
            </a:r>
            <a:r>
              <a:rPr lang="en-US" dirty="0"/>
              <a:t> (</a:t>
            </a:r>
            <a:r>
              <a:rPr lang="en-US" dirty="0" err="1"/>
              <a:t>staminode</a:t>
            </a:r>
            <a:r>
              <a:rPr lang="en-US" dirty="0"/>
              <a:t>= sterile stamen)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76650" y="3505200"/>
            <a:ext cx="523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6; anthers opening by flaps that open from the base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76600" y="4028956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Superior ovary, one carpel, </a:t>
            </a:r>
            <a:r>
              <a:rPr lang="en-US" dirty="0" err="1"/>
              <a:t>capitate</a:t>
            </a:r>
            <a:r>
              <a:rPr lang="en-US" dirty="0"/>
              <a:t> stigma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29790" y="46482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Berry</a:t>
            </a:r>
          </a:p>
        </p:txBody>
      </p:sp>
    </p:spTree>
    <p:extLst>
      <p:ext uri="{BB962C8B-B14F-4D97-AF65-F5344CB8AC3E}">
        <p14:creationId xmlns:p14="http://schemas.microsoft.com/office/powerpoint/2010/main" val="403526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4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1000"/>
            <a:ext cx="5303921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91000" y="4267200"/>
            <a:ext cx="2819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191000" y="4229100"/>
            <a:ext cx="2819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800600" y="4114800"/>
            <a:ext cx="3048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endCxn id="3" idx="1"/>
          </p:cNvCxnSpPr>
          <p:nvPr/>
        </p:nvCxnSpPr>
        <p:spPr>
          <a:xfrm flipV="1">
            <a:off x="4191000" y="4686300"/>
            <a:ext cx="0" cy="266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194464" y="4669331"/>
            <a:ext cx="38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574278" y="4525925"/>
            <a:ext cx="1295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Santalales</a:t>
            </a:r>
            <a:endParaRPr lang="en-US" sz="8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4194464" y="4953000"/>
            <a:ext cx="5299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724400" y="4819650"/>
            <a:ext cx="0" cy="133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724400" y="4819650"/>
            <a:ext cx="4975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146964" y="4670881"/>
            <a:ext cx="12550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Caryophyllales</a:t>
            </a:r>
            <a:endParaRPr lang="en-US" sz="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65" y="4927372"/>
            <a:ext cx="2516529" cy="1914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4724400" y="4953000"/>
            <a:ext cx="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ight Brace 27"/>
          <p:cNvSpPr/>
          <p:nvPr/>
        </p:nvSpPr>
        <p:spPr>
          <a:xfrm>
            <a:off x="7696200" y="4525925"/>
            <a:ext cx="381000" cy="217967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8229600" y="54864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Superasterids</a:t>
            </a:r>
            <a:endParaRPr lang="en-US" sz="800" dirty="0"/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3325500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Proteales</a:t>
            </a:r>
            <a:r>
              <a:rPr lang="en-US" dirty="0"/>
              <a:t>:  </a:t>
            </a:r>
            <a:r>
              <a:rPr lang="en-US" dirty="0" err="1"/>
              <a:t>Proteaceae</a:t>
            </a:r>
            <a:r>
              <a:rPr lang="en-US" dirty="0"/>
              <a:t>:  </a:t>
            </a:r>
            <a:r>
              <a:rPr lang="en-US" dirty="0" err="1"/>
              <a:t>Protea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00" y="1600200"/>
            <a:ext cx="681139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600" y="57150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Protea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neriifolia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6061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Proteales</a:t>
            </a:r>
            <a:r>
              <a:rPr lang="en-US" dirty="0"/>
              <a:t>:  </a:t>
            </a:r>
            <a:r>
              <a:rPr lang="en-US" dirty="0" err="1"/>
              <a:t>Platanaceae</a:t>
            </a:r>
            <a:r>
              <a:rPr lang="en-US" dirty="0"/>
              <a:t>:  </a:t>
            </a:r>
            <a:r>
              <a:rPr lang="en-US" dirty="0" err="1"/>
              <a:t>Platanus</a:t>
            </a:r>
            <a:r>
              <a:rPr lang="en-US" dirty="0"/>
              <a:t> </a:t>
            </a:r>
            <a:r>
              <a:rPr lang="en-US" dirty="0" err="1"/>
              <a:t>wrightii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624398"/>
            <a:ext cx="5047736" cy="3785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844" y="990600"/>
            <a:ext cx="3446456" cy="2835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4572000"/>
            <a:ext cx="2858616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 descr="platanus_orientalis_129f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16448"/>
            <a:ext cx="2202741" cy="29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279" y="3784630"/>
            <a:ext cx="3839668" cy="287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43700" y="6158541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Male </a:t>
            </a:r>
            <a:r>
              <a:rPr lang="en-US" dirty="0" err="1"/>
              <a:t>flowerheads</a:t>
            </a:r>
            <a:endParaRPr lang="en-US" dirty="0"/>
          </a:p>
          <a:p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7620000" y="5596638"/>
            <a:ext cx="152400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7878288" y="6019800"/>
            <a:ext cx="808512" cy="2774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90801" y="648866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Female </a:t>
            </a:r>
            <a:r>
              <a:rPr lang="en-US" dirty="0" err="1"/>
              <a:t>flowerheads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5772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138113"/>
            <a:ext cx="5229225" cy="658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1219200" y="2819400"/>
            <a:ext cx="8382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4114800" y="4343400"/>
            <a:ext cx="6858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762000" y="3733800"/>
            <a:ext cx="1295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9600" y="4572000"/>
            <a:ext cx="1347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NO!!!!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990600" y="3848100"/>
            <a:ext cx="2286000" cy="723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315200" y="3505200"/>
            <a:ext cx="1600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It’s a great manual, everybody makes a goof now and then.</a:t>
            </a:r>
          </a:p>
        </p:txBody>
      </p:sp>
    </p:spTree>
    <p:extLst>
      <p:ext uri="{BB962C8B-B14F-4D97-AF65-F5344CB8AC3E}">
        <p14:creationId xmlns:p14="http://schemas.microsoft.com/office/powerpoint/2010/main" val="35288793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Proteales</a:t>
            </a:r>
            <a:r>
              <a:rPr lang="en-US" dirty="0"/>
              <a:t>:  </a:t>
            </a:r>
            <a:r>
              <a:rPr lang="en-US" dirty="0" err="1"/>
              <a:t>Platanaceae</a:t>
            </a:r>
            <a:r>
              <a:rPr lang="en-US" dirty="0"/>
              <a:t>:  </a:t>
            </a:r>
            <a:r>
              <a:rPr lang="en-US" dirty="0" err="1"/>
              <a:t>Platanus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Foliage–   </a:t>
            </a:r>
          </a:p>
          <a:p>
            <a:r>
              <a:rPr lang="en-US" dirty="0"/>
              <a:t>Calyx– </a:t>
            </a:r>
          </a:p>
          <a:p>
            <a:r>
              <a:rPr lang="en-US" dirty="0"/>
              <a:t>Corolla—</a:t>
            </a:r>
          </a:p>
          <a:p>
            <a:r>
              <a:rPr lang="en-US" dirty="0"/>
              <a:t>Androecium–</a:t>
            </a:r>
          </a:p>
          <a:p>
            <a:r>
              <a:rPr lang="en-US" dirty="0"/>
              <a:t>Gynoecium–</a:t>
            </a:r>
          </a:p>
          <a:p>
            <a:r>
              <a:rPr lang="en-US" dirty="0"/>
              <a:t>Fruit–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514600" y="2438400"/>
            <a:ext cx="3810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514600" y="2743200"/>
            <a:ext cx="381000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24200" y="2445394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Flowerheads</a:t>
            </a:r>
            <a:r>
              <a:rPr lang="en-US" dirty="0"/>
              <a:t>  unisexual,  flowers very reduced, in </a:t>
            </a:r>
            <a:r>
              <a:rPr lang="en-US" dirty="0" err="1"/>
              <a:t>globose</a:t>
            </a:r>
            <a:r>
              <a:rPr lang="en-US" dirty="0"/>
              <a:t> heads, 3-7 minute petals and sepals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38400" y="1752600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Trees, lobed leaves, toothed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52800" y="3493532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stamens 3-7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00400" y="40386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superior ovary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95500" y="46482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multiple of </a:t>
            </a:r>
            <a:r>
              <a:rPr lang="en-US" dirty="0" err="1"/>
              <a:t>achenes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23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6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1000"/>
            <a:ext cx="5303921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91000" y="4267200"/>
            <a:ext cx="2819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191000" y="4229100"/>
            <a:ext cx="2819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800600" y="4114800"/>
            <a:ext cx="3048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endCxn id="3" idx="1"/>
          </p:cNvCxnSpPr>
          <p:nvPr/>
        </p:nvCxnSpPr>
        <p:spPr>
          <a:xfrm flipV="1">
            <a:off x="4191000" y="4686300"/>
            <a:ext cx="0" cy="266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194464" y="4669331"/>
            <a:ext cx="38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574278" y="4525925"/>
            <a:ext cx="1295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Santalales</a:t>
            </a:r>
            <a:endParaRPr lang="en-US" sz="8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4194464" y="4953000"/>
            <a:ext cx="5299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724400" y="4819650"/>
            <a:ext cx="0" cy="133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724400" y="4819650"/>
            <a:ext cx="4975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146964" y="4670881"/>
            <a:ext cx="12550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Caryophyllales</a:t>
            </a:r>
            <a:endParaRPr lang="en-US" sz="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65" y="4927372"/>
            <a:ext cx="2516529" cy="1914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4724400" y="4953000"/>
            <a:ext cx="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ight Brace 27"/>
          <p:cNvSpPr/>
          <p:nvPr/>
        </p:nvSpPr>
        <p:spPr>
          <a:xfrm>
            <a:off x="7696200" y="4525925"/>
            <a:ext cx="381000" cy="217967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8229600" y="54864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Superasterids</a:t>
            </a:r>
            <a:endParaRPr lang="en-US" sz="800" dirty="0"/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035709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447800" y="4343400"/>
            <a:ext cx="56557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343400" y="61722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Simplified </a:t>
            </a:r>
            <a:r>
              <a:rPr lang="en-US" dirty="0" err="1"/>
              <a:t>Eudicot</a:t>
            </a:r>
            <a:r>
              <a:rPr lang="en-US" dirty="0"/>
              <a:t> Phylogeny (</a:t>
            </a:r>
            <a:r>
              <a:rPr lang="en-US" dirty="0" err="1"/>
              <a:t>Eudicot</a:t>
            </a:r>
            <a:r>
              <a:rPr lang="en-US" dirty="0"/>
              <a:t>= </a:t>
            </a:r>
            <a:r>
              <a:rPr lang="en-US" dirty="0" err="1"/>
              <a:t>Tricolpate</a:t>
            </a:r>
            <a:r>
              <a:rPr lang="en-US" dirty="0"/>
              <a:t>)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905000" y="2362200"/>
            <a:ext cx="0" cy="1981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895600" y="2362200"/>
            <a:ext cx="0" cy="1981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820544" y="3552180"/>
            <a:ext cx="0" cy="7748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553200" y="2760257"/>
            <a:ext cx="0" cy="15838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715000" y="2362200"/>
            <a:ext cx="0" cy="19648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6200000">
            <a:off x="1066800" y="1339334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Ranunculales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1828800" y="1049976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Proteales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17928110">
            <a:off x="5973074" y="1605603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Caryophyllales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 rot="17926592">
            <a:off x="4819381" y="1141046"/>
            <a:ext cx="20955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Santalales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10800000" flipV="1">
            <a:off x="4363233" y="3288948"/>
            <a:ext cx="1199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Rosids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079626" y="3344623"/>
            <a:ext cx="1369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Asterids</a:t>
            </a:r>
            <a:endParaRPr lang="en-US" dirty="0"/>
          </a:p>
        </p:txBody>
      </p:sp>
      <p:sp>
        <p:nvSpPr>
          <p:cNvPr id="24" name="Left Brace 23"/>
          <p:cNvSpPr/>
          <p:nvPr/>
        </p:nvSpPr>
        <p:spPr>
          <a:xfrm rot="16200000">
            <a:off x="2072368" y="4407665"/>
            <a:ext cx="590550" cy="105591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770908" y="5265749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Basal </a:t>
            </a:r>
            <a:r>
              <a:rPr lang="en-US" sz="1400" dirty="0" err="1"/>
              <a:t>Eudicots</a:t>
            </a:r>
            <a:endParaRPr lang="en-US" sz="1400" dirty="0"/>
          </a:p>
        </p:txBody>
      </p:sp>
      <p:sp>
        <p:nvSpPr>
          <p:cNvPr id="26" name="Left Brace 25"/>
          <p:cNvSpPr/>
          <p:nvPr/>
        </p:nvSpPr>
        <p:spPr>
          <a:xfrm rot="16200000">
            <a:off x="5687687" y="2144173"/>
            <a:ext cx="478621" cy="510427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432220" y="4957972"/>
            <a:ext cx="1784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Core </a:t>
            </a:r>
            <a:r>
              <a:rPr lang="en-US" sz="1400" dirty="0" err="1"/>
              <a:t>Eudicots</a:t>
            </a:r>
            <a:endParaRPr lang="en-US" sz="1400" dirty="0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65" y="34636"/>
            <a:ext cx="1130135" cy="91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0" y="34637"/>
            <a:ext cx="1167019" cy="960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035" y="407621"/>
            <a:ext cx="1372136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555" y="216407"/>
            <a:ext cx="1206790" cy="989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790" y="2366125"/>
            <a:ext cx="1232624" cy="993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820" y="3535827"/>
            <a:ext cx="1076764" cy="807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30102" y="3508259"/>
            <a:ext cx="129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= </a:t>
            </a:r>
            <a:r>
              <a:rPr lang="en-US" sz="1000" dirty="0" err="1"/>
              <a:t>Fabids</a:t>
            </a:r>
            <a:r>
              <a:rPr lang="en-US" sz="1000" dirty="0"/>
              <a:t> + </a:t>
            </a:r>
            <a:r>
              <a:rPr lang="en-US" sz="1000" dirty="0" err="1"/>
              <a:t>Malvids</a:t>
            </a:r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6945055" y="3636217"/>
            <a:ext cx="1107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= </a:t>
            </a:r>
            <a:r>
              <a:rPr lang="en-US" sz="1000" dirty="0" err="1"/>
              <a:t>Lamiids</a:t>
            </a:r>
            <a:r>
              <a:rPr lang="en-US" sz="1000" dirty="0"/>
              <a:t> + </a:t>
            </a:r>
            <a:r>
              <a:rPr lang="en-US" sz="1000" dirty="0" err="1"/>
              <a:t>Campanuliids</a:t>
            </a:r>
            <a:r>
              <a:rPr lang="en-US" sz="1000" dirty="0"/>
              <a:t>  (+ </a:t>
            </a:r>
            <a:r>
              <a:rPr lang="en-US" sz="1000" dirty="0" err="1"/>
              <a:t>Ericales</a:t>
            </a:r>
            <a:r>
              <a:rPr lang="en-US" sz="1000" dirty="0"/>
              <a:t> + </a:t>
            </a:r>
            <a:r>
              <a:rPr lang="en-US" sz="1000" dirty="0" err="1"/>
              <a:t>Cornales</a:t>
            </a:r>
            <a:r>
              <a:rPr lang="en-US" sz="1000" dirty="0"/>
              <a:t>)</a:t>
            </a:r>
          </a:p>
        </p:txBody>
      </p:sp>
      <p:cxnSp>
        <p:nvCxnSpPr>
          <p:cNvPr id="33" name="Straight Connector 32"/>
          <p:cNvCxnSpPr>
            <a:cxnSpLocks/>
          </p:cNvCxnSpPr>
          <p:nvPr/>
        </p:nvCxnSpPr>
        <p:spPr>
          <a:xfrm flipV="1">
            <a:off x="3505200" y="2747293"/>
            <a:ext cx="0" cy="9666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16200000">
            <a:off x="2667837" y="1701715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Saxifragales</a:t>
            </a:r>
            <a:endParaRPr lang="en-US" sz="16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833246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7A4F57-5C23-486D-A008-5DF49B8F26B3}"/>
              </a:ext>
            </a:extLst>
          </p:cNvPr>
          <p:cNvCxnSpPr>
            <a:cxnSpLocks/>
          </p:cNvCxnSpPr>
          <p:nvPr/>
        </p:nvCxnSpPr>
        <p:spPr>
          <a:xfrm>
            <a:off x="3505200" y="3713955"/>
            <a:ext cx="13153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0340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about 190,000 species--  75% of all Angiosperms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2019147" cy="1631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288" y="1676400"/>
            <a:ext cx="3164512" cy="210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37344" y="16764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Anemone </a:t>
            </a:r>
            <a:r>
              <a:rPr lang="en-US" dirty="0" err="1">
                <a:solidFill>
                  <a:schemeClr val="bg2"/>
                </a:solidFill>
              </a:rPr>
              <a:t>tuberosa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273" y="2947086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Ranunculus </a:t>
            </a:r>
            <a:r>
              <a:rPr lang="en-US" sz="1400" dirty="0" err="1">
                <a:solidFill>
                  <a:srgbClr val="FFFF00"/>
                </a:solidFill>
              </a:rPr>
              <a:t>cymbalaria</a:t>
            </a:r>
            <a:endParaRPr lang="en-US" sz="1400" dirty="0">
              <a:solidFill>
                <a:srgbClr val="FFFF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54582"/>
            <a:ext cx="3840892" cy="255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378525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Tripterocalyx</a:t>
            </a:r>
            <a:r>
              <a:rPr lang="en-US" dirty="0"/>
              <a:t> </a:t>
            </a:r>
            <a:r>
              <a:rPr lang="en-US" dirty="0" err="1"/>
              <a:t>carneus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610152"/>
            <a:ext cx="3007514" cy="2673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28270" y="1707981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Penstemon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metcalfei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00932"/>
            <a:ext cx="2905744" cy="23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29200" y="5029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Castilleja</a:t>
            </a:r>
            <a:r>
              <a:rPr lang="en-US" dirty="0"/>
              <a:t> </a:t>
            </a:r>
            <a:r>
              <a:rPr lang="en-US" dirty="0" err="1"/>
              <a:t>integra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666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2504"/>
            <a:ext cx="8534400" cy="64129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15000" y="2590800"/>
            <a:ext cx="1066800" cy="685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3666814">
            <a:off x="6047723" y="4067682"/>
            <a:ext cx="3226287" cy="1066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77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</a:t>
            </a:r>
            <a:r>
              <a:rPr lang="en-US" dirty="0"/>
              <a:t> </a:t>
            </a:r>
            <a:r>
              <a:rPr lang="en-US" dirty="0" err="1"/>
              <a:t>Synapomorphy</a:t>
            </a:r>
            <a:br>
              <a:rPr lang="en-US" dirty="0"/>
            </a:br>
            <a:r>
              <a:rPr lang="en-US" sz="2700" dirty="0"/>
              <a:t>(also known as “</a:t>
            </a:r>
            <a:r>
              <a:rPr lang="en-US" sz="2700" dirty="0" err="1"/>
              <a:t>tricolpates</a:t>
            </a:r>
            <a:r>
              <a:rPr lang="en-US" sz="2700" dirty="0"/>
              <a:t>” for a reason!)</a:t>
            </a:r>
          </a:p>
        </p:txBody>
      </p:sp>
      <p:pic>
        <p:nvPicPr>
          <p:cNvPr id="4" name="Picture 7" descr="PollenEvoluti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51423"/>
            <a:ext cx="4443412" cy="4249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Acer_campestre_zpIII18_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133600"/>
            <a:ext cx="4064706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4600" y="1524000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(DNA Sequence characters are also </a:t>
            </a:r>
            <a:r>
              <a:rPr lang="en-US" dirty="0" err="1"/>
              <a:t>synapomorphies</a:t>
            </a:r>
            <a:r>
              <a:rPr lang="en-US" dirty="0"/>
              <a:t> for </a:t>
            </a:r>
            <a:r>
              <a:rPr lang="en-US" dirty="0" err="1"/>
              <a:t>eudicots</a:t>
            </a:r>
            <a:r>
              <a:rPr lang="en-US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B15B4A-FC2A-4DD9-ADB7-BF35143BE8F2}"/>
              </a:ext>
            </a:extLst>
          </p:cNvPr>
          <p:cNvSpPr txBox="1"/>
          <p:nvPr/>
        </p:nvSpPr>
        <p:spPr>
          <a:xfrm>
            <a:off x="1752600" y="65532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Tricolpate means their pollen grains have three furrows</a:t>
            </a:r>
          </a:p>
        </p:txBody>
      </p:sp>
    </p:spTree>
    <p:extLst>
      <p:ext uri="{BB962C8B-B14F-4D97-AF65-F5344CB8AC3E}">
        <p14:creationId xmlns:p14="http://schemas.microsoft.com/office/powerpoint/2010/main" val="2203811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Mess of Terms…all mean almost the same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Tricolpate</a:t>
            </a:r>
            <a:r>
              <a:rPr lang="en-US" dirty="0"/>
              <a:t>= </a:t>
            </a:r>
            <a:r>
              <a:rPr lang="en-US" dirty="0" err="1"/>
              <a:t>Trisulcate</a:t>
            </a:r>
            <a:r>
              <a:rPr lang="en-US" dirty="0"/>
              <a:t>=  pollen grain with three long grooved apertures</a:t>
            </a:r>
          </a:p>
          <a:p>
            <a:r>
              <a:rPr lang="en-US" dirty="0" err="1"/>
              <a:t>Triporate</a:t>
            </a:r>
            <a:r>
              <a:rPr lang="en-US" dirty="0"/>
              <a:t>= pollen grain with three equatorial, </a:t>
            </a:r>
            <a:r>
              <a:rPr lang="en-US" dirty="0" err="1"/>
              <a:t>porelike</a:t>
            </a:r>
            <a:r>
              <a:rPr lang="en-US" dirty="0"/>
              <a:t> apertures</a:t>
            </a:r>
          </a:p>
          <a:p>
            <a:r>
              <a:rPr lang="en-US" dirty="0" err="1"/>
              <a:t>Tricolporate</a:t>
            </a:r>
            <a:r>
              <a:rPr lang="en-US" dirty="0"/>
              <a:t>= pollen grain with three long, grooved apertures, each with a central pore</a:t>
            </a:r>
          </a:p>
          <a:p>
            <a:r>
              <a:rPr lang="en-US" dirty="0" err="1"/>
              <a:t>Polyporate</a:t>
            </a:r>
            <a:r>
              <a:rPr lang="en-US" dirty="0"/>
              <a:t>– pollen grain with many </a:t>
            </a:r>
            <a:r>
              <a:rPr lang="en-US" dirty="0" err="1"/>
              <a:t>porelike</a:t>
            </a:r>
            <a:r>
              <a:rPr lang="en-US" dirty="0"/>
              <a:t> apertures.  Generally if pollen is </a:t>
            </a:r>
            <a:r>
              <a:rPr lang="en-US" dirty="0" err="1"/>
              <a:t>polyporate</a:t>
            </a:r>
            <a:r>
              <a:rPr lang="en-US" dirty="0"/>
              <a:t>, it is assumed to be derived from a </a:t>
            </a:r>
            <a:r>
              <a:rPr lang="en-US" dirty="0" err="1"/>
              <a:t>triporate</a:t>
            </a:r>
            <a:r>
              <a:rPr lang="en-US" dirty="0"/>
              <a:t> pollen type (can also be </a:t>
            </a:r>
            <a:r>
              <a:rPr lang="en-US" dirty="0" err="1"/>
              <a:t>polycolpate</a:t>
            </a:r>
            <a:r>
              <a:rPr lang="en-US" dirty="0"/>
              <a:t>, </a:t>
            </a:r>
            <a:r>
              <a:rPr lang="en-US" dirty="0" err="1"/>
              <a:t>polycolporate</a:t>
            </a:r>
            <a:r>
              <a:rPr lang="en-US" dirty="0"/>
              <a:t>, </a:t>
            </a:r>
            <a:r>
              <a:rPr lang="en-US" dirty="0" err="1"/>
              <a:t>polysulcate</a:t>
            </a:r>
            <a:r>
              <a:rPr lang="en-US" dirty="0"/>
              <a:t>…)</a:t>
            </a:r>
          </a:p>
        </p:txBody>
      </p:sp>
    </p:spTree>
    <p:extLst>
      <p:ext uri="{BB962C8B-B14F-4D97-AF65-F5344CB8AC3E}">
        <p14:creationId xmlns:p14="http://schemas.microsoft.com/office/powerpoint/2010/main" val="7026915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746</Words>
  <Application>Microsoft Office PowerPoint</Application>
  <PresentationFormat>On-screen Show (4:3)</PresentationFormat>
  <Paragraphs>168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Times New Roman</vt:lpstr>
      <vt:lpstr>Office Theme</vt:lpstr>
      <vt:lpstr>Basal Eudicots</vt:lpstr>
      <vt:lpstr>PowerPoint Presentation</vt:lpstr>
      <vt:lpstr>PowerPoint Presentation</vt:lpstr>
      <vt:lpstr>PowerPoint Presentation</vt:lpstr>
      <vt:lpstr>PowerPoint Presentation</vt:lpstr>
      <vt:lpstr>Eudicots:  about 190,000 species--  75% of all Angiosperms</vt:lpstr>
      <vt:lpstr>PowerPoint Presentation</vt:lpstr>
      <vt:lpstr>Eudicot Synapomorphy (also known as “tricolpates” for a reason!)</vt:lpstr>
      <vt:lpstr>A Mess of Terms…all mean almost the same</vt:lpstr>
      <vt:lpstr>Pollen Apertures</vt:lpstr>
      <vt:lpstr>Eudicots:  Other Recognition Characters (but probably plesiomorphic– mostly helpful in telling monocot from eudicot)</vt:lpstr>
      <vt:lpstr>Eudicots:  Other Recognition Characters (but probably plesiomorphic– mostly helpful in telling monocot from eudicot)</vt:lpstr>
      <vt:lpstr>Eudicots:  Other Recognition Characters (but probably plesiomorphic– mostly helpful in telling monocot from eudicot)</vt:lpstr>
      <vt:lpstr>PowerPoint Presentation</vt:lpstr>
      <vt:lpstr>PowerPoint Presentation</vt:lpstr>
      <vt:lpstr>PowerPoint Presentation</vt:lpstr>
      <vt:lpstr>Ranunculales:  Ranunculaceae:  Ranunculus</vt:lpstr>
      <vt:lpstr>Ranunculales:  Ranunculaceae</vt:lpstr>
      <vt:lpstr>Ranunculales:  Ranunculaceae (usually but not always bisexual flowers!)</vt:lpstr>
      <vt:lpstr>Ranunculales:  Ranunculaceae</vt:lpstr>
      <vt:lpstr>Ranunculales:  Ranunculaceae</vt:lpstr>
      <vt:lpstr>Ranunculales:  Ranunculaceae</vt:lpstr>
      <vt:lpstr>PowerPoint Presentation</vt:lpstr>
      <vt:lpstr>PowerPoint Presentation</vt:lpstr>
      <vt:lpstr>Ranunculales:  Ranunculaeae:  Ranunculus</vt:lpstr>
      <vt:lpstr>Ranunculales:  Papaveraceae contain various alkaloids (secondary metabolite made from amino acids)</vt:lpstr>
      <vt:lpstr>Ranunculales:  Papaveraceae:  Eschscholzia californica ssp. mexicana</vt:lpstr>
      <vt:lpstr>Ranunculales:  Papaveraceae:  Argemone pleiacantha</vt:lpstr>
      <vt:lpstr>PowerPoint Presentation</vt:lpstr>
      <vt:lpstr>Ranunculales:  Papaveraceae: Argemone pleiacantha</vt:lpstr>
      <vt:lpstr>Ranunculales:  Berberidaceae</vt:lpstr>
      <vt:lpstr>Ranunculales:  Berberidaceae:  Berberis repens</vt:lpstr>
      <vt:lpstr>PowerPoint Presentation</vt:lpstr>
      <vt:lpstr>Proteales:  Proteaceae:  Protea</vt:lpstr>
      <vt:lpstr>Proteales:  Platanaceae:  Platanus wrightii</vt:lpstr>
      <vt:lpstr>PowerPoint Presentation</vt:lpstr>
      <vt:lpstr>Proteales:  Platanaceae:  Platanus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Eudicots</dc:title>
  <dc:creator>Russ</dc:creator>
  <cp:lastModifiedBy>Russ Kleinman</cp:lastModifiedBy>
  <cp:revision>71</cp:revision>
  <cp:lastPrinted>2017-06-21T16:33:34Z</cp:lastPrinted>
  <dcterms:created xsi:type="dcterms:W3CDTF">2011-07-05T17:26:14Z</dcterms:created>
  <dcterms:modified xsi:type="dcterms:W3CDTF">2018-06-14T22:43:02Z</dcterms:modified>
</cp:coreProperties>
</file>